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7" r:id="rId9"/>
    <p:sldId id="268" r:id="rId10"/>
    <p:sldId id="274" r:id="rId11"/>
    <p:sldId id="281" r:id="rId12"/>
    <p:sldId id="280" r:id="rId13"/>
    <p:sldId id="270" r:id="rId14"/>
    <p:sldId id="282" r:id="rId15"/>
    <p:sldId id="271" r:id="rId16"/>
    <p:sldId id="279" r:id="rId17"/>
    <p:sldId id="266" r:id="rId18"/>
    <p:sldId id="275" r:id="rId19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0099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5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CAD06-3DE7-499F-BFB4-37456CD0F63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03280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6E651-FA8C-41E3-81C6-EAD48DB22BB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59183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82AF5-6CB8-4451-A10D-4AC87A9D69E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30386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A7426-55CA-47D0-B9DF-109965A6D7C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00065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3B568-934C-41E6-A3E2-969D005456D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28406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BE076-7511-4F6C-8398-452F91D823A9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4856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D3776-9C0D-46B7-BEFD-342C879B143B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29511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0671D-F979-490D-88F6-EC870568D8A2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95583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1FEC2-6C87-4D3B-B0FC-A61AFBCA191C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92869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36EA8-B1D8-46DD-AB6B-6E20D5E3BEB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31806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36EA8-B1D8-46DD-AB6B-6E20D5E3BEB4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370570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36EA8-B1D8-46DD-AB6B-6E20D5E3BEB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11810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36EA8-B1D8-46DD-AB6B-6E20D5E3BEB4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78140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36EA8-B1D8-46DD-AB6B-6E20D5E3BEB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769623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898B3-8229-468C-9D75-287179DA5BB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724348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9E57-4619-41E3-AA29-831205BD853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50848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8336EA8-B1D8-46DD-AB6B-6E20D5E3BEB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07713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-32657" y="0"/>
            <a:ext cx="8420100" cy="2143125"/>
          </a:xfrm>
          <a:ln w="0">
            <a:solidFill>
              <a:schemeClr val="tx1"/>
            </a:solidFill>
          </a:ln>
        </p:spPr>
        <p:txBody>
          <a:bodyPr anchor="b">
            <a:normAutofit fontScale="92500" lnSpcReduction="10000"/>
          </a:bodyPr>
          <a:lstStyle/>
          <a:p>
            <a:pPr marL="0" indent="0" algn="ctr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41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0" indent="0" algn="ctr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41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0" indent="0"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4100" b="1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ПРОЕКТ «Моя семья». </a:t>
            </a:r>
          </a:p>
          <a:p>
            <a:pPr marL="0" indent="0"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4100" b="1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СЕМЕЙНЫЕ ЦЕННОСТИ»</a:t>
            </a:r>
            <a:endParaRPr lang="ru-RU" altLang="ru-RU" sz="2800" b="1" dirty="0" smtClean="0">
              <a:ln w="22225">
                <a:solidFill>
                  <a:schemeClr val="tx1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800" dirty="0">
              <a:solidFill>
                <a:srgbClr val="44332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91000" y="5334000"/>
            <a:ext cx="449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dirty="0">
              <a:ln w="12700">
                <a:solidFill>
                  <a:schemeClr val="tx1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934200" y="304800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 descr="C:\Users\ГАЛИНА\Desktop\фото 2\photo_2025-11-27_23-26-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59" y="2379022"/>
            <a:ext cx="2209801" cy="2946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ГАЛИНА\Desktop\фото 2\photo_2025-11-27_23-26-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400" y="1752600"/>
            <a:ext cx="2493199" cy="3324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ГАЛИНА\Desktop\фото 2\photo_2025-11-27_23-26-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133600"/>
            <a:ext cx="2577935" cy="3437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37782" y="228600"/>
            <a:ext cx="6553200" cy="1219200"/>
          </a:xfrm>
          <a:noFill/>
        </p:spPr>
        <p:txBody>
          <a:bodyPr>
            <a:prstTxWarp prst="textTriangle">
              <a:avLst/>
            </a:prstTxWarp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 smtClean="0">
                <a:ln w="34925">
                  <a:solidFill>
                    <a:schemeClr val="tx1">
                      <a:alpha val="96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Семья</a:t>
            </a:r>
            <a:endParaRPr lang="ru-RU" sz="3600" dirty="0">
              <a:ln w="34925">
                <a:solidFill>
                  <a:schemeClr val="tx1">
                    <a:alpha val="96000"/>
                  </a:schemeClr>
                </a:solidFill>
              </a:ln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</a:endParaRPr>
          </a:p>
        </p:txBody>
      </p:sp>
      <p:pic>
        <p:nvPicPr>
          <p:cNvPr id="19459" name="il_fi" descr="http://medpravda.com/wp-content/uploads/2012/07/family-dom.jpg"/>
          <p:cNvPicPr>
            <a:picLocks noGrp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0" y="1676400"/>
            <a:ext cx="5334000" cy="45100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304800" y="1828800"/>
            <a:ext cx="3200400" cy="2862322"/>
          </a:xfrm>
          <a:prstGeom prst="rect">
            <a:avLst/>
          </a:prstGeom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 b="1" dirty="0" smtClean="0">
                <a:ln w="12700">
                  <a:solidFill>
                    <a:schemeClr val="tx1"/>
                  </a:solidFill>
                </a:ln>
                <a:solidFill>
                  <a:schemeClr val="accent2"/>
                </a:solidFill>
                <a:cs typeface="Arial" panose="020B0604020202020204" pitchFamily="34" charset="0"/>
              </a:rPr>
              <a:t>«Семья- источник вдохновения,</a:t>
            </a:r>
          </a:p>
          <a:p>
            <a:r>
              <a:rPr lang="ru-RU" altLang="ru-RU" sz="2000" b="1" dirty="0" smtClean="0">
                <a:ln w="12700">
                  <a:solidFill>
                    <a:schemeClr val="tx1"/>
                  </a:solidFill>
                </a:ln>
                <a:solidFill>
                  <a:schemeClr val="accent2"/>
                </a:solidFill>
                <a:cs typeface="Arial" panose="020B0604020202020204" pitchFamily="34" charset="0"/>
              </a:rPr>
              <a:t> где рядом взрослые и дети,</a:t>
            </a:r>
          </a:p>
          <a:p>
            <a:r>
              <a:rPr lang="ru-RU" altLang="ru-RU" sz="2000" b="1" dirty="0" smtClean="0">
                <a:ln w="12700">
                  <a:solidFill>
                    <a:schemeClr val="tx1"/>
                  </a:solidFill>
                </a:ln>
                <a:solidFill>
                  <a:schemeClr val="accent2"/>
                </a:solidFill>
                <a:cs typeface="Arial" panose="020B0604020202020204" pitchFamily="34" charset="0"/>
              </a:rPr>
              <a:t> в семье от всех невзгод спасение, здесь друг за друга все в ответе» </a:t>
            </a:r>
            <a:endParaRPr lang="ru-RU" altLang="ru-RU" sz="2000" b="1" dirty="0">
              <a:ln w="12700">
                <a:solidFill>
                  <a:schemeClr val="tx1"/>
                </a:solidFill>
              </a:ln>
              <a:solidFill>
                <a:schemeClr val="accent2"/>
              </a:solidFill>
              <a:cs typeface="Arial" panose="020B0604020202020204" pitchFamily="34" charset="0"/>
            </a:endParaRPr>
          </a:p>
          <a:p>
            <a:endParaRPr lang="ru-RU" altLang="ru-RU" sz="2000" b="1" dirty="0">
              <a:ln w="12700">
                <a:solidFill>
                  <a:schemeClr val="tx1"/>
                </a:solidFill>
              </a:ln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66800" y="533400"/>
            <a:ext cx="6477000" cy="533400"/>
          </a:xfrm>
          <a:noFill/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ln w="22225">
                  <a:solidFill>
                    <a:schemeClr val="tx1">
                      <a:alpha val="97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Актуальность</a:t>
            </a:r>
            <a:r>
              <a:rPr lang="ru-RU" b="1" dirty="0" smtClean="0">
                <a:ln w="15875">
                  <a:solidFill>
                    <a:schemeClr val="tx1">
                      <a:alpha val="97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smtClean="0">
                <a:ln w="22225">
                  <a:solidFill>
                    <a:schemeClr val="tx1">
                      <a:alpha val="97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проекта</a:t>
            </a:r>
            <a:endParaRPr lang="ru-RU" b="1" dirty="0">
              <a:ln w="22225">
                <a:solidFill>
                  <a:schemeClr val="tx1">
                    <a:alpha val="97000"/>
                  </a:schemeClr>
                </a:solidFill>
                <a:prstDash val="solid"/>
              </a:ln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3" name="Содержимое 4"/>
          <p:cNvSpPr>
            <a:spLocks noGrp="1"/>
          </p:cNvSpPr>
          <p:nvPr>
            <p:ph idx="4294967295"/>
          </p:nvPr>
        </p:nvSpPr>
        <p:spPr>
          <a:xfrm>
            <a:off x="228600" y="1447800"/>
            <a:ext cx="8229600" cy="4191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>
                <a:ln w="1270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b="1" dirty="0" smtClean="0">
                <a:ln w="1270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одержание </a:t>
            </a:r>
            <a:r>
              <a:rPr lang="ru-RU" b="1" dirty="0">
                <a:ln w="1270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нравственного воспитания дошкольников включает в себя решение множества задач, в том числе и воспитание любви к Родине, семье, уважительного отношения к своим родителям. </a:t>
            </a:r>
          </a:p>
          <a:p>
            <a:pPr marL="0" indent="0">
              <a:buNone/>
            </a:pPr>
            <a:r>
              <a:rPr lang="ru-RU" b="1" dirty="0">
                <a:ln w="1270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Мало кто из детей знает историю создания семьи, свою родословную, традиции семьи. Уходят в прошлое семейные праздники и традиции. </a:t>
            </a:r>
          </a:p>
          <a:p>
            <a:pPr marL="0" indent="0">
              <a:buNone/>
            </a:pPr>
            <a:r>
              <a:rPr lang="ru-RU" b="1" dirty="0">
                <a:ln w="1270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Семья является непреходящей ценностью для развития каждого человека, играет важную роль в жизни государства, воспитании новых поколений, обеспечении общественной стабильности.</a:t>
            </a:r>
          </a:p>
          <a:p>
            <a:pPr marL="0" indent="0">
              <a:buNone/>
            </a:pPr>
            <a:r>
              <a:rPr lang="ru-RU" b="1" dirty="0">
                <a:ln w="1270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Таким образом проблема сохранения семейных ценностей, возрождения семейных традиций является актуальной и определяется той огромной ролью, которую играет семья и семейные традиции в развитии и формировании социально-нравственной культуры ребёнка.</a:t>
            </a:r>
          </a:p>
          <a:p>
            <a:pPr>
              <a:buFont typeface="Wingdings" panose="05000000000000000000" pitchFamily="2" charset="2"/>
              <a:buNone/>
            </a:pPr>
            <a:endParaRPr lang="ru-RU" altLang="ru-RU" sz="2000" b="1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686800" cy="838200"/>
          </a:xfrm>
          <a:noFill/>
          <a:ln w="0">
            <a:noFill/>
          </a:ln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Проблема, цель, задачи проекта</a:t>
            </a:r>
            <a:r>
              <a:rPr lang="ru-RU" b="1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</a:rPr>
              <a:t>.</a:t>
            </a:r>
            <a:endParaRPr lang="ru-RU" b="1" dirty="0">
              <a:ln w="22225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21507" name="Содержимое 2"/>
          <p:cNvSpPr>
            <a:spLocks noGrp="1"/>
          </p:cNvSpPr>
          <p:nvPr>
            <p:ph idx="4294967295"/>
          </p:nvPr>
        </p:nvSpPr>
        <p:spPr>
          <a:xfrm>
            <a:off x="381000" y="1219200"/>
            <a:ext cx="8763000" cy="4876800"/>
          </a:xfrm>
          <a:ln w="3175">
            <a:noFill/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altLang="ru-RU" b="1" dirty="0">
                <a:ln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 </a:t>
            </a:r>
            <a:r>
              <a:rPr lang="ru-RU" b="1" dirty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Проблема: </a:t>
            </a:r>
            <a:r>
              <a:rPr lang="ru-RU" b="1" dirty="0">
                <a:ln w="1270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Мы, взрослые, педагоги и родители, должны помочь детям понять значимость семьи, воспитывать у детей любовь и уважение к членам семьи, прививать чувство привязанности к семье и дому.</a:t>
            </a:r>
          </a:p>
          <a:p>
            <a:pPr marL="0" indent="0">
              <a:buNone/>
            </a:pPr>
            <a:r>
              <a:rPr lang="ru-RU" b="1" dirty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проекта: </a:t>
            </a:r>
            <a:r>
              <a:rPr lang="ru-RU" b="1" dirty="0">
                <a:ln w="1270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и расширение у воспитанников и родителей представлений о своей семье, семейных традициях и сохранении семейных </a:t>
            </a:r>
            <a:r>
              <a:rPr lang="ru-RU" b="1" dirty="0" smtClean="0">
                <a:ln w="1270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ценностей, вовлечение родителей в единое образовательное пространство «Детский сад-ребёнок-семья»</a:t>
            </a:r>
            <a:endParaRPr lang="ru-RU" b="1" dirty="0">
              <a:ln w="12700">
                <a:solidFill>
                  <a:schemeClr val="tx1"/>
                </a:solidFill>
              </a:ln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b="1" dirty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Задачи проекта:</a:t>
            </a:r>
          </a:p>
          <a:p>
            <a:pPr lvl="0"/>
            <a:r>
              <a:rPr lang="ru-RU" b="1" dirty="0">
                <a:ln w="1270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Совершенствовать качество работы детского сада при взаимодействии с </a:t>
            </a:r>
            <a:r>
              <a:rPr lang="ru-RU" b="1" dirty="0" smtClean="0">
                <a:ln w="1270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родителями, предоставить родителям теоретические знания и практические навыки позитивного взаимодействия с детьми в разных видах деятельности.</a:t>
            </a:r>
            <a:endParaRPr lang="ru-RU" b="1" dirty="0">
              <a:ln w="12700">
                <a:solidFill>
                  <a:schemeClr val="tx1"/>
                </a:solidFill>
              </a:ln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b="1" dirty="0">
                <a:ln w="1270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Формировать у детей представление о семье, </a:t>
            </a:r>
            <a:r>
              <a:rPr lang="ru-RU" b="1" dirty="0" smtClean="0">
                <a:ln w="1270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показать значимость семьи в жизни каждого человека, воспитывать любовь и уважение к семье. Дому, своим близким, старшему поколению.</a:t>
            </a:r>
            <a:endParaRPr lang="ru-RU" b="1" dirty="0">
              <a:ln w="12700">
                <a:solidFill>
                  <a:schemeClr val="tx1"/>
                </a:solidFill>
              </a:ln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b="1" dirty="0">
                <a:ln w="1270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Развивать творческие способности родителей и детей в процессе совместной деятельности.</a:t>
            </a:r>
          </a:p>
          <a:p>
            <a:pPr lvl="0"/>
            <a:r>
              <a:rPr lang="ru-RU" b="1" dirty="0">
                <a:ln w="1270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Воспитывать у детей любовь и уважение к членам семьи, показать ценность семьи для каждого человека и проявлять заботу о родных людях.</a:t>
            </a:r>
          </a:p>
          <a:p>
            <a:pPr>
              <a:buFont typeface="Wingdings" panose="05000000000000000000" pitchFamily="2" charset="2"/>
              <a:buNone/>
            </a:pPr>
            <a:endParaRPr lang="ru-RU" altLang="ru-RU" b="1" dirty="0">
              <a:ln>
                <a:solidFill>
                  <a:schemeClr val="tx1"/>
                </a:solidFill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508" name="Прямоугольник 3"/>
          <p:cNvSpPr>
            <a:spLocks noChangeArrowheads="1"/>
          </p:cNvSpPr>
          <p:nvPr/>
        </p:nvSpPr>
        <p:spPr bwMode="auto">
          <a:xfrm>
            <a:off x="1066801" y="1571625"/>
            <a:ext cx="6477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dirty="0">
              <a:latin typeface="Franklin Gothic Book" pitchFamily="34" charset="0"/>
            </a:endParaRPr>
          </a:p>
          <a:p>
            <a:endParaRPr lang="ru-RU" altLang="ru-RU" dirty="0" smtClean="0">
              <a:latin typeface="Franklin Gothic Book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381000"/>
            <a:ext cx="8686800" cy="901700"/>
          </a:xfrm>
          <a:noFill/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b="0" cap="all" dirty="0"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</a:rPr>
              <a:t>   </a:t>
            </a:r>
            <a:r>
              <a:rPr lang="ru-RU" b="1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Ожидаемые результаты проекта</a:t>
            </a:r>
            <a:endParaRPr lang="ru-RU" b="1" dirty="0">
              <a:ln w="22225">
                <a:solidFill>
                  <a:schemeClr val="tx1"/>
                </a:solidFill>
                <a:prstDash val="solid"/>
              </a:ln>
              <a:solidFill>
                <a:srgbClr val="FF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31" name="Содержимое 2"/>
          <p:cNvSpPr>
            <a:spLocks noGrp="1"/>
          </p:cNvSpPr>
          <p:nvPr>
            <p:ph idx="4294967295"/>
          </p:nvPr>
        </p:nvSpPr>
        <p:spPr>
          <a:xfrm>
            <a:off x="457200" y="1219200"/>
            <a:ext cx="8305800" cy="5105400"/>
          </a:xfrm>
        </p:spPr>
        <p:txBody>
          <a:bodyPr>
            <a:normAutofit fontScale="25000" lnSpcReduction="20000"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ru-RU" altLang="ru-RU" sz="8000" b="1" dirty="0" smtClean="0">
                <a:ln w="12700">
                  <a:solidFill>
                    <a:schemeClr val="tx1"/>
                  </a:solidFill>
                </a:ln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Дети</a:t>
            </a:r>
            <a:r>
              <a:rPr lang="ru-RU" altLang="ru-RU" sz="8000" b="1" dirty="0">
                <a:ln w="12700">
                  <a:solidFill>
                    <a:schemeClr val="tx1"/>
                  </a:solidFill>
                </a:ln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8000" b="1" dirty="0">
                <a:ln w="12700"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овладение воспитанниками знаний о дружной и крепкой семье, истории, семейных традициях, о жизни бабушек и дедушек;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8000" b="1" dirty="0">
                <a:ln w="12700"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воспитание чувства гордости за свою семью и любви к её членам;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8000" b="1" dirty="0">
                <a:ln w="12700"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 расширение знаний детей о своей семье: о членах семьи, традициях, о жизни бабушек и дедушек.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8000" b="1" dirty="0">
                <a:ln w="12700">
                  <a:solidFill>
                    <a:schemeClr val="tx1"/>
                  </a:solidFill>
                </a:ln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Родители: 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8000" b="1" dirty="0">
                <a:ln w="12700"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повышение педагогической культуры родителей;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8000" b="1" dirty="0">
                <a:ln w="12700"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раскрытие творческого потенциала родителей;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8000" b="1" dirty="0">
                <a:ln w="12700"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формирование потребности у родителей в более частом индивидуальном общении с детьми, соблюдения семейных традиций;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8000" b="1" dirty="0">
                <a:ln w="12700"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установление с родителями доверительных и партнёрских отношений.</a:t>
            </a:r>
          </a:p>
          <a:p>
            <a:pPr>
              <a:buFont typeface="Wingdings" panose="05000000000000000000" pitchFamily="2" charset="2"/>
              <a:buNone/>
            </a:pPr>
            <a:endParaRPr lang="ru-RU" altLang="ru-RU" sz="2800" b="1" dirty="0">
              <a:solidFill>
                <a:srgbClr val="000099"/>
              </a:solidFill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Содержимое 2"/>
          <p:cNvSpPr>
            <a:spLocks noGrp="1"/>
          </p:cNvSpPr>
          <p:nvPr>
            <p:ph idx="4294967295"/>
          </p:nvPr>
        </p:nvSpPr>
        <p:spPr>
          <a:xfrm>
            <a:off x="0" y="152400"/>
            <a:ext cx="7924800" cy="5181600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ru-RU" altLang="ru-RU" sz="14400" b="1" dirty="0" smtClean="0">
                <a:ln w="15875">
                  <a:solidFill>
                    <a:schemeClr val="tx1"/>
                  </a:solidFill>
                </a:ln>
                <a:solidFill>
                  <a:srgbClr val="CC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Этапы реализации проекта </a:t>
            </a:r>
          </a:p>
          <a:p>
            <a:r>
              <a:rPr lang="ru-RU" sz="8000" u="sng" dirty="0">
                <a:ln w="12700"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этап – подготовительный</a:t>
            </a:r>
            <a:endParaRPr lang="ru-RU" sz="8000" dirty="0">
              <a:ln w="12700">
                <a:solidFill>
                  <a:schemeClr val="tx1"/>
                </a:solidFill>
              </a:ln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8000" dirty="0">
                <a:ln w="12700"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Анкетирование (беседа) детей, родителей по </a:t>
            </a:r>
            <a:r>
              <a:rPr lang="ru-RU" sz="8000" dirty="0" smtClean="0">
                <a:ln w="12700"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проблеме. Определение </a:t>
            </a:r>
            <a:r>
              <a:rPr lang="ru-RU" sz="8000" dirty="0">
                <a:ln w="12700"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цели и задач</a:t>
            </a:r>
          </a:p>
          <a:p>
            <a:pPr marL="0" indent="0">
              <a:buNone/>
            </a:pPr>
            <a:r>
              <a:rPr lang="ru-RU" sz="8000" dirty="0">
                <a:ln w="12700"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необходимых условий для реализации проекта </a:t>
            </a:r>
            <a:endParaRPr lang="ru-RU" sz="8000" dirty="0" smtClean="0">
              <a:ln w="12700">
                <a:solidFill>
                  <a:schemeClr val="tx1"/>
                </a:solidFill>
              </a:ln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8000" u="sng" dirty="0">
                <a:ln w="12700"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 этап – основной (практический)</a:t>
            </a:r>
            <a:endParaRPr lang="ru-RU" sz="8000" dirty="0">
              <a:ln w="12700">
                <a:solidFill>
                  <a:schemeClr val="tx1"/>
                </a:solidFill>
              </a:ln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8000" dirty="0" smtClean="0">
                <a:ln w="12700"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Внедрение </a:t>
            </a:r>
            <a:r>
              <a:rPr lang="ru-RU" sz="8000" dirty="0">
                <a:ln w="12700"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8000" dirty="0" err="1" smtClean="0">
                <a:ln w="12700"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восспитательно</a:t>
            </a:r>
            <a:r>
              <a:rPr lang="ru-RU" sz="8000" dirty="0" smtClean="0">
                <a:ln w="12700"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образовательный </a:t>
            </a:r>
            <a:r>
              <a:rPr lang="ru-RU" sz="8000" dirty="0">
                <a:ln w="12700"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 эффективных методов и приемов по расширению знаний дошкольников о семье, её происхождении </a:t>
            </a:r>
            <a:endParaRPr lang="ru-RU" sz="8000" dirty="0" smtClean="0">
              <a:ln w="12700">
                <a:solidFill>
                  <a:schemeClr val="tx1"/>
                </a:solidFill>
              </a:ln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8000" dirty="0" smtClean="0">
                <a:ln w="12700"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</a:t>
            </a:r>
            <a:r>
              <a:rPr lang="ru-RU" sz="8000" dirty="0">
                <a:ln w="12700"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консультаций «Семейные традиции», «Общение с детьми – это важно», «Как провести выходной день с ребёнком».</a:t>
            </a:r>
          </a:p>
          <a:p>
            <a:pPr marL="0" indent="0">
              <a:buNone/>
            </a:pPr>
            <a:r>
              <a:rPr lang="ru-RU" sz="8000" dirty="0">
                <a:ln w="12700"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Фотовыставки </a:t>
            </a:r>
            <a:r>
              <a:rPr lang="ru-RU" sz="8000" dirty="0" smtClean="0">
                <a:ln w="12700"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«Моя семья»</a:t>
            </a:r>
          </a:p>
          <a:p>
            <a:pPr marL="0" indent="0">
              <a:buNone/>
            </a:pPr>
            <a:r>
              <a:rPr lang="ru-RU" sz="8000" dirty="0" smtClean="0">
                <a:ln w="12700"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Создание </a:t>
            </a:r>
            <a:r>
              <a:rPr lang="ru-RU" sz="8000" dirty="0">
                <a:ln w="12700"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папки-передвижки «Семья. Семейные традиции» </a:t>
            </a:r>
          </a:p>
          <a:p>
            <a:pPr marL="0" indent="0">
              <a:buNone/>
            </a:pPr>
            <a:r>
              <a:rPr lang="ru-RU" sz="8000" dirty="0" smtClean="0">
                <a:ln w="12700"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Консультация для родителей </a:t>
            </a:r>
            <a:r>
              <a:rPr lang="ru-RU" sz="8000" dirty="0">
                <a:ln w="12700"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«Учимся играть с детьми».</a:t>
            </a:r>
            <a:endParaRPr lang="ru-RU" sz="8000" b="1" dirty="0">
              <a:ln w="12700">
                <a:solidFill>
                  <a:schemeClr val="tx1"/>
                </a:solidFill>
              </a:ln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8000" u="sng" dirty="0">
                <a:ln w="12700"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 этап-заключительный</a:t>
            </a:r>
            <a:endParaRPr lang="ru-RU" sz="8000" dirty="0">
              <a:ln w="12700">
                <a:solidFill>
                  <a:schemeClr val="tx1"/>
                </a:solidFill>
              </a:ln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8000" dirty="0">
                <a:ln w="12700"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Обработка результатов по реализации проекта</a:t>
            </a:r>
          </a:p>
          <a:p>
            <a:pPr marL="0" indent="0">
              <a:buNone/>
            </a:pPr>
            <a:r>
              <a:rPr lang="ru-RU" sz="8000" dirty="0">
                <a:ln w="12700"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Презентация проекта «Семья. Семейные ценности»</a:t>
            </a:r>
          </a:p>
          <a:p>
            <a:pPr marL="0" indent="0">
              <a:buNone/>
            </a:pPr>
            <a:endParaRPr lang="ru-RU" altLang="ru-RU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ru-RU" alt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88912"/>
            <a:ext cx="8915400" cy="4078288"/>
          </a:xfrm>
          <a:noFill/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ln w="15875">
                  <a:solidFill>
                    <a:schemeClr val="tx1"/>
                  </a:solidFill>
                  <a:prstDash val="solid"/>
                </a:ln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Мероприятия, проведённые в ходе                           реализации проекта.</a:t>
            </a:r>
            <a:br>
              <a:rPr lang="ru-RU" b="1" dirty="0" smtClean="0">
                <a:ln w="15875">
                  <a:solidFill>
                    <a:schemeClr val="tx1"/>
                  </a:solidFill>
                  <a:prstDash val="solid"/>
                </a:ln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 smtClean="0">
                <a:ln w="15875">
                  <a:solidFill>
                    <a:schemeClr val="tx1"/>
                  </a:solidFill>
                  <a:prstDash val="solid"/>
                </a:ln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dirty="0" smtClean="0">
                <a:ln w="15875">
                  <a:solidFill>
                    <a:schemeClr val="tx1"/>
                  </a:solidFill>
                  <a:prstDash val="solid"/>
                </a:ln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ln w="15875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Беседы с детьми:</a:t>
            </a:r>
            <a:r>
              <a:rPr lang="ru-RU" sz="2400" b="1" dirty="0">
                <a:ln w="15875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dirty="0">
                <a:ln w="15875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>
                <a:ln w="15875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«Выходной день в моей семье»</a:t>
            </a:r>
            <a:br>
              <a:rPr lang="ru-RU" sz="2400" b="1" i="1" dirty="0">
                <a:ln w="15875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>
                <a:ln w="15875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«Как я помогаю дома»</a:t>
            </a:r>
            <a:br>
              <a:rPr lang="ru-RU" sz="2400" b="1" i="1" dirty="0">
                <a:ln w="15875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>
                <a:ln w="15875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«Кем работают твои родители</a:t>
            </a:r>
            <a:r>
              <a:rPr lang="ru-RU" sz="2400" b="1" i="1" dirty="0" smtClean="0">
                <a:ln w="15875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br>
              <a:rPr lang="ru-RU" sz="2400" b="1" i="1" dirty="0" smtClean="0">
                <a:ln w="15875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>
                <a:ln w="15875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i="1" dirty="0">
                <a:ln w="15875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ln w="15875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Дидактические игры:</a:t>
            </a:r>
            <a:br>
              <a:rPr lang="ru-RU" sz="2400" b="1" dirty="0">
                <a:ln w="15875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>
                <a:ln w="15875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«Сложи картинку»</a:t>
            </a:r>
            <a:br>
              <a:rPr lang="ru-RU" sz="2400" b="1" i="1" dirty="0">
                <a:ln w="15875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>
                <a:ln w="15875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«Закончи предложение</a:t>
            </a:r>
            <a:r>
              <a:rPr lang="ru-RU" sz="2400" b="1" i="1" dirty="0" smtClean="0">
                <a:ln w="15875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ru-RU" sz="2400" b="1" i="1" dirty="0">
                <a:ln w="15875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i="1" dirty="0">
                <a:ln w="15875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>
                <a:ln w="15875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«Назови как тебя дома ласково называют?»</a:t>
            </a:r>
            <a:r>
              <a:rPr lang="ru-RU" sz="2400" b="1" dirty="0">
                <a:ln w="15875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dirty="0">
                <a:ln w="15875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ln w="15875">
                  <a:solidFill>
                    <a:schemeClr val="tx1"/>
                  </a:solidFill>
                  <a:prstDash val="solid"/>
                </a:ln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dirty="0" smtClean="0">
                <a:ln w="15875">
                  <a:solidFill>
                    <a:schemeClr val="tx1"/>
                  </a:solidFill>
                  <a:prstDash val="solid"/>
                </a:ln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b="1" dirty="0">
              <a:ln w="15875">
                <a:solidFill>
                  <a:schemeClr val="tx1"/>
                </a:solidFill>
                <a:prstDash val="solid"/>
              </a:ln>
              <a:solidFill>
                <a:srgbClr val="FF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152400"/>
            <a:ext cx="8686800" cy="1143000"/>
          </a:xfrm>
          <a:noFill/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>
                <a:ln w="15875">
                  <a:solidFill>
                    <a:schemeClr val="tx1"/>
                  </a:solidFill>
                  <a:prstDash val="solid"/>
                </a:ln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Мероприятия, проведённые в ходе                           реализации проекта.</a:t>
            </a:r>
            <a:br>
              <a:rPr lang="ru-RU" b="1" dirty="0">
                <a:ln w="15875">
                  <a:solidFill>
                    <a:schemeClr val="tx1"/>
                  </a:solidFill>
                  <a:prstDash val="solid"/>
                </a:ln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381000" y="1371600"/>
            <a:ext cx="8007350" cy="4691418"/>
          </a:xfrm>
        </p:spPr>
        <p:txBody>
          <a:bodyPr>
            <a:noAutofit/>
          </a:bodyPr>
          <a:lstStyle/>
          <a:p>
            <a:pPr marL="0" indent="0" algn="ctr">
              <a:lnSpc>
                <a:spcPct val="80000"/>
              </a:lnSpc>
              <a:buNone/>
            </a:pPr>
            <a:endParaRPr lang="ru-RU" altLang="ru-RU" sz="2400" b="1" dirty="0" smtClean="0">
              <a:ln w="0">
                <a:solidFill>
                  <a:schemeClr val="tx1"/>
                </a:solidFill>
              </a:ln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ru-RU" altLang="ru-RU" sz="2400" b="1" dirty="0" smtClean="0">
                <a:ln w="0">
                  <a:solidFill>
                    <a:schemeClr val="tx1"/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Трудовая </a:t>
            </a:r>
            <a:r>
              <a:rPr lang="ru-RU" altLang="ru-RU" sz="2400" b="1" dirty="0">
                <a:ln w="0">
                  <a:solidFill>
                    <a:schemeClr val="tx1"/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деятельность: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ru-RU" altLang="ru-RU" sz="2000" b="1" i="1" dirty="0">
                <a:ln w="0">
                  <a:solidFill>
                    <a:schemeClr val="tx1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«Наведи порядок в шкафчике, чтобы порадовать маму»,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ru-RU" altLang="ru-RU" sz="2000" b="1" i="1" dirty="0">
                <a:ln w="0">
                  <a:solidFill>
                    <a:schemeClr val="tx1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«Каждой вещи свое место»;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ru-RU" altLang="ru-RU" sz="2000" b="1" i="1" dirty="0">
                <a:ln w="0">
                  <a:solidFill>
                    <a:schemeClr val="tx1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«Постираем платье для дочки»,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ru-RU" altLang="ru-RU" sz="2000" b="1" i="1" dirty="0">
                <a:ln w="0">
                  <a:solidFill>
                    <a:schemeClr val="tx1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«Помоем посуду».</a:t>
            </a:r>
          </a:p>
          <a:p>
            <a:pPr marL="0" indent="0" algn="ctr">
              <a:buNone/>
            </a:pPr>
            <a:r>
              <a:rPr lang="ru-RU" sz="2400" b="1" dirty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Коммуникативная деятельность:</a:t>
            </a:r>
          </a:p>
          <a:p>
            <a:pPr marL="0" indent="0" algn="ctr">
              <a:buNone/>
            </a:pPr>
            <a:r>
              <a:rPr lang="ru-RU" sz="2000" b="1" i="1" dirty="0">
                <a:ln>
                  <a:solidFill>
                    <a:schemeClr val="tx1"/>
                  </a:solidFill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пальчиковая гимнастика</a:t>
            </a:r>
          </a:p>
          <a:p>
            <a:pPr marL="0" indent="0" algn="ctr">
              <a:buNone/>
            </a:pPr>
            <a:r>
              <a:rPr lang="ru-RU" sz="2000" b="1" i="1" dirty="0">
                <a:ln>
                  <a:solidFill>
                    <a:schemeClr val="tx1"/>
                  </a:solidFill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«Кто живет в моей квартире»,</a:t>
            </a:r>
          </a:p>
          <a:p>
            <a:pPr marL="0" indent="0" algn="ctr">
              <a:buNone/>
            </a:pPr>
            <a:r>
              <a:rPr lang="ru-RU" sz="2000" b="1" i="1" dirty="0">
                <a:ln>
                  <a:solidFill>
                    <a:schemeClr val="tx1"/>
                  </a:solidFill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«Моя семья»,</a:t>
            </a:r>
          </a:p>
          <a:p>
            <a:pPr marL="0" indent="0" algn="ctr">
              <a:buNone/>
            </a:pPr>
            <a:r>
              <a:rPr lang="ru-RU" sz="2000" b="1" i="1" dirty="0">
                <a:ln>
                  <a:solidFill>
                    <a:schemeClr val="tx1"/>
                  </a:solidFill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«Наша семья», </a:t>
            </a:r>
            <a:endParaRPr lang="ru-RU" sz="2000" b="1" i="1" dirty="0" smtClean="0">
              <a:ln>
                <a:solidFill>
                  <a:schemeClr val="tx1"/>
                </a:solidFill>
              </a:ln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2000" b="1" i="1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000" b="1" i="1" dirty="0">
                <a:ln>
                  <a:solidFill>
                    <a:schemeClr val="tx1"/>
                  </a:solidFill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Мой дом», </a:t>
            </a:r>
            <a:endParaRPr lang="ru-RU" sz="2000" b="1" i="1" dirty="0" smtClean="0">
              <a:ln>
                <a:solidFill>
                  <a:schemeClr val="tx1"/>
                </a:solidFill>
              </a:ln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2000" b="1" i="1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000" b="1" i="1" dirty="0">
                <a:ln>
                  <a:solidFill>
                    <a:schemeClr val="tx1"/>
                  </a:solidFill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Кто приехал?».</a:t>
            </a:r>
          </a:p>
          <a:p>
            <a:pPr marL="0" indent="0">
              <a:lnSpc>
                <a:spcPct val="80000"/>
              </a:lnSpc>
              <a:buNone/>
            </a:pPr>
            <a:endParaRPr lang="ru-RU" altLang="ru-RU" sz="2400" b="1" dirty="0">
              <a:ln w="0">
                <a:solidFill>
                  <a:schemeClr val="tx1"/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76200"/>
            <a:ext cx="8686800" cy="1219200"/>
          </a:xfrm>
          <a:noFill/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>
                <a:ln w="15875">
                  <a:solidFill>
                    <a:schemeClr val="tx1"/>
                  </a:solidFill>
                  <a:prstDash val="solid"/>
                </a:ln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Мероприятия, проведённые в ходе                           реализации проекта.</a:t>
            </a:r>
            <a:br>
              <a:rPr lang="ru-RU" b="1" dirty="0">
                <a:ln w="15875">
                  <a:solidFill>
                    <a:schemeClr val="tx1"/>
                  </a:solidFill>
                  <a:prstDash val="solid"/>
                </a:ln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8675" name="Содержимое 2"/>
          <p:cNvSpPr>
            <a:spLocks noGrp="1"/>
          </p:cNvSpPr>
          <p:nvPr>
            <p:ph idx="4294967295"/>
          </p:nvPr>
        </p:nvSpPr>
        <p:spPr>
          <a:xfrm>
            <a:off x="457200" y="1371600"/>
            <a:ext cx="8686800" cy="4724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altLang="ru-RU" sz="2400" b="1" dirty="0">
                <a:ln w="9525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Консультации для родителей </a:t>
            </a:r>
            <a:endParaRPr lang="ru-RU" altLang="ru-RU" sz="2400" b="1" dirty="0" smtClean="0">
              <a:ln w="9525">
                <a:solidFill>
                  <a:schemeClr val="tx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altLang="ru-RU" sz="2400" b="1" i="1" dirty="0" smtClean="0">
                <a:ln w="9525">
                  <a:solidFill>
                    <a:schemeClr val="tx1"/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altLang="ru-RU" sz="2400" b="1" i="1" dirty="0">
                <a:ln w="9525">
                  <a:solidFill>
                    <a:schemeClr val="tx1"/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Семейные традиции», </a:t>
            </a:r>
            <a:endParaRPr lang="ru-RU" altLang="ru-RU" sz="2400" b="1" i="1" dirty="0" smtClean="0">
              <a:ln w="9525">
                <a:solidFill>
                  <a:schemeClr val="tx1"/>
                </a:solidFill>
              </a:ln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altLang="ru-RU" sz="2400" b="1" i="1" dirty="0" smtClean="0">
                <a:ln w="9525">
                  <a:solidFill>
                    <a:schemeClr val="tx1"/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altLang="ru-RU" sz="2400" b="1" i="1" dirty="0">
                <a:ln w="9525">
                  <a:solidFill>
                    <a:schemeClr val="tx1"/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Общение с детьми – это важно», </a:t>
            </a:r>
            <a:endParaRPr lang="ru-RU" altLang="ru-RU" sz="2400" b="1" i="1" dirty="0" smtClean="0">
              <a:ln w="9525">
                <a:solidFill>
                  <a:schemeClr val="tx1"/>
                </a:solidFill>
              </a:ln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altLang="ru-RU" sz="2400" b="1" i="1" dirty="0" smtClean="0">
                <a:ln w="9525">
                  <a:solidFill>
                    <a:schemeClr val="tx1"/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altLang="ru-RU" sz="2400" b="1" i="1" dirty="0">
                <a:ln w="9525">
                  <a:solidFill>
                    <a:schemeClr val="tx1"/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Как провести выходной день с </a:t>
            </a:r>
            <a:r>
              <a:rPr lang="ru-RU" altLang="ru-RU" sz="2400" b="1" i="1" dirty="0" smtClean="0">
                <a:ln w="9525">
                  <a:solidFill>
                    <a:schemeClr val="tx1"/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ребёнком» </a:t>
            </a:r>
          </a:p>
          <a:p>
            <a:pPr marL="0" indent="0" algn="ctr">
              <a:buNone/>
            </a:pPr>
            <a:r>
              <a:rPr lang="ru-RU" altLang="ru-RU" sz="2400" b="1" i="1" dirty="0" smtClean="0">
                <a:ln w="9525">
                  <a:solidFill>
                    <a:schemeClr val="tx1"/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«Семейное чтение»</a:t>
            </a:r>
            <a:r>
              <a:rPr lang="ru-RU" sz="2400" b="1" dirty="0" smtClean="0">
                <a:ln w="9525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2400" b="1" dirty="0">
              <a:ln w="9525">
                <a:solidFill>
                  <a:schemeClr val="tx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76200"/>
            <a:ext cx="8458200" cy="1219200"/>
          </a:xfrm>
          <a:noFill/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100" b="1" dirty="0">
                <a:ln w="15875">
                  <a:solidFill>
                    <a:schemeClr val="tx1"/>
                  </a:solidFill>
                  <a:prstDash val="solid"/>
                </a:ln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Мероприятия, проведённые в ходе                           реализации проекта.</a:t>
            </a:r>
            <a:r>
              <a:rPr lang="ru-RU" b="1" dirty="0">
                <a:ln w="15875">
                  <a:solidFill>
                    <a:schemeClr val="tx1"/>
                  </a:solidFill>
                  <a:prstDash val="solid"/>
                </a:ln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dirty="0">
                <a:ln w="15875">
                  <a:solidFill>
                    <a:schemeClr val="tx1"/>
                  </a:solidFill>
                  <a:prstDash val="solid"/>
                </a:ln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762000" y="963304"/>
            <a:ext cx="7848600" cy="511791"/>
          </a:xfrm>
        </p:spPr>
        <p:txBody>
          <a:bodyPr>
            <a:no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ru-RU" altLang="ru-RU" sz="2000" b="1" dirty="0" smtClean="0">
                <a:ln w="12700"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Выставка «Вместе с мамой, вместе с папой»</a:t>
            </a:r>
            <a:endParaRPr lang="ru-RU" altLang="ru-RU" sz="2000" b="1" dirty="0">
              <a:ln w="12700">
                <a:solidFill>
                  <a:schemeClr val="tx1"/>
                </a:solidFill>
              </a:ln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3" name="Picture 5" descr="C:\Users\ГАЛИНА\Desktop\фото 2\photo_2025-11-27_23-26-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94453"/>
            <a:ext cx="1778701" cy="237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ГАЛИНА\Desktop\фото 2\photo_2025-11-28_01-17-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380054"/>
            <a:ext cx="1721223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C:\Users\ГАЛИНА\Desktop\фото 2\photo_2025-11-28_01-18-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269769"/>
            <a:ext cx="1856372" cy="2726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C:\Users\ГАЛИНА\Desktop\фото 2\photo_2025-11-27_23-32-5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903" y="2632901"/>
            <a:ext cx="1320390" cy="2859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7" name="Picture 9" descr="C:\Users\ГАЛИНА\Desktop\фото 2\photo_2025-11-27_23-25-3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616" y="3743199"/>
            <a:ext cx="1609384" cy="1419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C:\Users\ГАЛИНА\Desktop\фото 2\photo_2025-11-27_23-25-4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504209"/>
            <a:ext cx="1829983" cy="2439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76200"/>
            <a:ext cx="8458200" cy="1219200"/>
          </a:xfrm>
          <a:noFill/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>
                <a:ln w="15875">
                  <a:solidFill>
                    <a:schemeClr val="tx1"/>
                  </a:solidFill>
                  <a:prstDash val="solid"/>
                </a:ln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Мероприятия, проведённые в ходе                           реализации проекта.</a:t>
            </a:r>
            <a:br>
              <a:rPr lang="ru-RU" b="1" dirty="0">
                <a:ln w="15875">
                  <a:solidFill>
                    <a:schemeClr val="tx1"/>
                  </a:solidFill>
                  <a:prstDash val="solid"/>
                </a:ln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76200" y="1317009"/>
            <a:ext cx="7848600" cy="511791"/>
          </a:xfrm>
        </p:spPr>
        <p:txBody>
          <a:bodyPr>
            <a:no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ru-RU" altLang="ru-RU" sz="2000" b="1" dirty="0" smtClean="0">
                <a:ln w="12700"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Сюжетно-ролевые игры</a:t>
            </a:r>
            <a:endParaRPr lang="ru-RU" altLang="ru-RU" sz="2000" b="1" dirty="0">
              <a:ln w="12700">
                <a:solidFill>
                  <a:schemeClr val="tx1"/>
                </a:solidFill>
              </a:ln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ГАЛИНА\Desktop\фото 2\photo_2025-11-27_23-27-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746424"/>
            <a:ext cx="2209800" cy="222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ГАЛИНА\Desktop\фото 2\photo_2025-11-27_23-29-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170164"/>
            <a:ext cx="2362200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ГАЛИНА\Desktop\фото 2\photo_2025-11-27_23-29-4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945592"/>
            <a:ext cx="1967208" cy="2622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ГАЛИНА\Desktop\фото 2\photo_2025-11-27_23-29-4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115294"/>
            <a:ext cx="2179864" cy="2906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326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76200"/>
            <a:ext cx="8458200" cy="1219200"/>
          </a:xfrm>
          <a:noFill/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>
                <a:ln w="15875">
                  <a:solidFill>
                    <a:schemeClr val="tx1"/>
                  </a:solidFill>
                  <a:prstDash val="solid"/>
                </a:ln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Мероприятия, проведённые в ходе                           реализации проекта.</a:t>
            </a:r>
            <a:br>
              <a:rPr lang="ru-RU" b="1" dirty="0">
                <a:ln w="15875">
                  <a:solidFill>
                    <a:schemeClr val="tx1"/>
                  </a:solidFill>
                  <a:prstDash val="solid"/>
                </a:ln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838200" y="1219201"/>
            <a:ext cx="7010400" cy="304799"/>
          </a:xfrm>
        </p:spPr>
        <p:txBody>
          <a:bodyPr>
            <a:no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ru-RU" altLang="ru-RU" sz="2000" b="1" dirty="0" smtClean="0">
                <a:ln w="12700"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Игровая деятельность</a:t>
            </a:r>
            <a:endParaRPr lang="ru-RU" altLang="ru-RU" sz="2000" b="1" dirty="0">
              <a:ln w="12700">
                <a:solidFill>
                  <a:schemeClr val="tx1"/>
                </a:solidFill>
              </a:ln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C:\Users\ГАЛИНА\Desktop\фото 2\photo_2025-11-27_23-27-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795318"/>
            <a:ext cx="2132720" cy="1599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ГАЛИНА\Desktop\фото 2\photo_2025-11-27_23-28-4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28618"/>
            <a:ext cx="1835727" cy="2447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ГАЛИНА\Desktop\фото 2\photo_2025-11-28_00-46-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017402"/>
            <a:ext cx="2074443" cy="155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ГАЛИНА\Desktop\фото 2\photo_2025-11-28_00-46-3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546" y="2752436"/>
            <a:ext cx="24384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8420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1" y="152400"/>
            <a:ext cx="8229600" cy="1109663"/>
          </a:xfrm>
          <a:noFill/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>
                <a:ln w="15875">
                  <a:solidFill>
                    <a:schemeClr val="tx1"/>
                  </a:solidFill>
                  <a:prstDash val="solid"/>
                </a:ln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Мероприятия, проведённые в ходе                           реализации проекта.</a:t>
            </a:r>
            <a:br>
              <a:rPr lang="ru-RU" b="1" dirty="0">
                <a:ln w="15875">
                  <a:solidFill>
                    <a:schemeClr val="tx1"/>
                  </a:solidFill>
                  <a:prstDash val="solid"/>
                </a:ln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0723" name="Содержимое 2"/>
          <p:cNvSpPr>
            <a:spLocks noGrp="1"/>
          </p:cNvSpPr>
          <p:nvPr>
            <p:ph idx="4294967295"/>
          </p:nvPr>
        </p:nvSpPr>
        <p:spPr>
          <a:xfrm>
            <a:off x="786605" y="1524000"/>
            <a:ext cx="7900195" cy="685800"/>
          </a:xfrm>
        </p:spPr>
        <p:txBody>
          <a:bodyPr>
            <a:normAutofit fontScale="77500" lnSpcReduction="20000"/>
          </a:bodyPr>
          <a:lstStyle/>
          <a:p>
            <a:pPr lvl="0" algn="ctr">
              <a:buClr>
                <a:srgbClr val="5FCBEF"/>
              </a:buClr>
              <a:buNone/>
            </a:pPr>
            <a:r>
              <a:rPr lang="ru-RU" altLang="ru-RU" sz="7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b="1" dirty="0">
                <a:ln w="12700">
                  <a:solidFill>
                    <a:prstClr val="black"/>
                  </a:solidFill>
                </a:ln>
                <a:solidFill>
                  <a:srgbClr val="2E83C3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Художественно-эстетическое развитие.</a:t>
            </a:r>
          </a:p>
          <a:p>
            <a:pPr lvl="0" algn="ctr">
              <a:buClr>
                <a:srgbClr val="5FCBEF"/>
              </a:buClr>
              <a:buNone/>
            </a:pPr>
            <a:r>
              <a:rPr lang="ru-RU" altLang="ru-RU" sz="2400" b="1" i="1" dirty="0">
                <a:ln w="12700">
                  <a:solidFill>
                    <a:prstClr val="black"/>
                  </a:solidFill>
                </a:ln>
                <a:solidFill>
                  <a:srgbClr val="5FCBEF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Рисование «Милой мамочки портрет»</a:t>
            </a:r>
            <a:endParaRPr lang="ru-RU" altLang="ru-RU" sz="2400" i="1" dirty="0">
              <a:ln w="12700">
                <a:solidFill>
                  <a:prstClr val="black"/>
                </a:solidFill>
              </a:ln>
              <a:solidFill>
                <a:srgbClr val="5FCBEF">
                  <a:lumMod val="75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 typeface="Wingdings" panose="05000000000000000000" pitchFamily="2" charset="2"/>
              <a:buNone/>
            </a:pPr>
            <a:endParaRPr lang="ru-RU" altLang="ru-RU" sz="3000" b="1" dirty="0">
              <a:ln w="12700">
                <a:solidFill>
                  <a:schemeClr val="tx1"/>
                </a:solidFill>
              </a:ln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C:\Users\ГАЛИНА\Desktop\фото 2\photo_2025-11-27_23-28-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477984"/>
            <a:ext cx="7543800" cy="565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1" y="152400"/>
            <a:ext cx="8229600" cy="1109663"/>
          </a:xfrm>
          <a:noFill/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>
                <a:ln w="15875">
                  <a:solidFill>
                    <a:schemeClr val="tx1"/>
                  </a:solidFill>
                  <a:prstDash val="solid"/>
                </a:ln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Мероприятия, проведённые в ходе                           реализации проекта.</a:t>
            </a:r>
            <a:br>
              <a:rPr lang="ru-RU" b="1" dirty="0">
                <a:ln w="15875">
                  <a:solidFill>
                    <a:schemeClr val="tx1"/>
                  </a:solidFill>
                  <a:prstDash val="solid"/>
                </a:ln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0723" name="Содержимое 2"/>
          <p:cNvSpPr>
            <a:spLocks noGrp="1"/>
          </p:cNvSpPr>
          <p:nvPr>
            <p:ph idx="4294967295"/>
          </p:nvPr>
        </p:nvSpPr>
        <p:spPr>
          <a:xfrm>
            <a:off x="786605" y="1219200"/>
            <a:ext cx="7900195" cy="685800"/>
          </a:xfrm>
        </p:spPr>
        <p:txBody>
          <a:bodyPr>
            <a:normAutofit/>
          </a:bodyPr>
          <a:lstStyle/>
          <a:p>
            <a:pPr lvl="0" algn="ctr">
              <a:buClr>
                <a:srgbClr val="5FCBEF"/>
              </a:buClr>
              <a:buNone/>
            </a:pPr>
            <a:r>
              <a:rPr lang="ru-RU" alt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Мини-проект  «Мы с мамочкой похожи»</a:t>
            </a:r>
            <a:endParaRPr lang="ru-RU" altLang="ru-RU" sz="2800" b="1" dirty="0">
              <a:ln w="12700">
                <a:solidFill>
                  <a:schemeClr val="tx1"/>
                </a:solidFill>
              </a:ln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4" name="Picture 2" descr="C:\Users\ГАЛИНА\Desktop\фото 2\photo_2025-11-27_23-25-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23" y="1752600"/>
            <a:ext cx="2026122" cy="2701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ГАЛИНА\Desktop\фото 2\photo_2025-11-27_23-26-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701496"/>
            <a:ext cx="19431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ГАЛИНА\Desktop\фото 2\photo_2025-11-27_23-32-5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905000"/>
            <a:ext cx="2021787" cy="2698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ГАЛИНА\Desktop\фото 2\photo_2025-11-27_23-33-1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435361"/>
            <a:ext cx="1809127" cy="241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167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81000" y="192088"/>
            <a:ext cx="8610600" cy="798512"/>
          </a:xfrm>
          <a:noFill/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>
                <a:ln w="15875">
                  <a:solidFill>
                    <a:schemeClr val="tx1"/>
                  </a:solidFill>
                  <a:prstDash val="solid"/>
                </a:ln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Мероприятия, проведённые в ходе                           реализации проекта.</a:t>
            </a:r>
            <a:br>
              <a:rPr lang="ru-RU" b="1" dirty="0">
                <a:ln w="15875">
                  <a:solidFill>
                    <a:schemeClr val="tx1"/>
                  </a:solidFill>
                  <a:prstDash val="solid"/>
                </a:ln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1747" name="Содержимое 2"/>
          <p:cNvSpPr>
            <a:spLocks noGrp="1"/>
          </p:cNvSpPr>
          <p:nvPr>
            <p:ph idx="4294967295"/>
          </p:nvPr>
        </p:nvSpPr>
        <p:spPr>
          <a:xfrm>
            <a:off x="533400" y="1295400"/>
            <a:ext cx="7696200" cy="381000"/>
          </a:xfrm>
        </p:spPr>
        <p:txBody>
          <a:bodyPr>
            <a:normAutofit fontScale="40000" lnSpcReduction="20000"/>
          </a:bodyPr>
          <a:lstStyle/>
          <a:p>
            <a:pPr algn="ctr">
              <a:buFont typeface="Wingdings" panose="05000000000000000000" pitchFamily="2" charset="2"/>
              <a:buNone/>
            </a:pPr>
            <a:r>
              <a:rPr lang="ru-RU" altLang="ru-RU" sz="3000" b="1" dirty="0" smtClean="0">
                <a:ln w="9525"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3000" b="1" dirty="0">
                <a:ln w="9525"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altLang="ru-RU" sz="3000" b="1" dirty="0" smtClean="0">
                <a:ln w="9525">
                  <a:solidFill>
                    <a:schemeClr val="tx1"/>
                  </a:solidFill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астерим вместе с папой и дедушкой- изготовление кормушек- акция «Птичья столовая»</a:t>
            </a:r>
            <a:endParaRPr lang="ru-RU" altLang="ru-RU" sz="3000" b="1" dirty="0">
              <a:ln w="9525">
                <a:solidFill>
                  <a:schemeClr val="tx1"/>
                </a:solidFill>
              </a:ln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C:\Users\ГАЛИНА\Desktop\фото 2\photo_2025-11-27_23-40-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19053"/>
            <a:ext cx="2794329" cy="2095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ГАЛИНА\Desktop\фото 2\photo_2025-11-27_23-39-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950" y="1752600"/>
            <a:ext cx="177165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ГАЛИНА\Desktop\фото 2\photo_2025-11-28_00-54-1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514600"/>
            <a:ext cx="2362200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1" y="152400"/>
            <a:ext cx="8229600" cy="1109663"/>
          </a:xfrm>
          <a:noFill/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>
                <a:ln w="15875">
                  <a:solidFill>
                    <a:schemeClr val="tx1"/>
                  </a:solidFill>
                  <a:prstDash val="solid"/>
                </a:ln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Мероприятия, проведённые в ходе                           реализации проекта.</a:t>
            </a:r>
            <a:br>
              <a:rPr lang="ru-RU" b="1" dirty="0">
                <a:ln w="15875">
                  <a:solidFill>
                    <a:schemeClr val="tx1"/>
                  </a:solidFill>
                  <a:prstDash val="solid"/>
                </a:ln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0723" name="Содержимое 2"/>
          <p:cNvSpPr>
            <a:spLocks noGrp="1"/>
          </p:cNvSpPr>
          <p:nvPr>
            <p:ph idx="4294967295"/>
          </p:nvPr>
        </p:nvSpPr>
        <p:spPr>
          <a:xfrm>
            <a:off x="786605" y="1219200"/>
            <a:ext cx="7900195" cy="533400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None/>
            </a:pPr>
            <a:r>
              <a:rPr lang="ru-RU" altLang="ru-RU" sz="2400" b="1" dirty="0" smtClean="0">
                <a:ln w="12700">
                  <a:solidFill>
                    <a:schemeClr val="tx1"/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Чтение художественной литературы</a:t>
            </a:r>
            <a:endParaRPr lang="ru-RU" altLang="ru-RU" sz="2400" b="1" dirty="0">
              <a:ln w="12700">
                <a:solidFill>
                  <a:schemeClr val="tx1"/>
                </a:solidFill>
              </a:ln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459" y="3773498"/>
            <a:ext cx="2032182" cy="32395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742" y="1824594"/>
            <a:ext cx="1981200" cy="2638092"/>
          </a:xfrm>
          <a:prstGeom prst="rect">
            <a:avLst/>
          </a:prstGeom>
        </p:spPr>
      </p:pic>
      <p:pic>
        <p:nvPicPr>
          <p:cNvPr id="5122" name="Picture 2" descr="C:\Users\ГАЛИНА\Desktop\фото 2\photo_2025-11-27_23-32-4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33835"/>
            <a:ext cx="1769819" cy="2153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ГАЛИНА\Desktop\фото 2\photo_2025-11-27_23-32-4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569" y="1716780"/>
            <a:ext cx="2895600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ГАЛИНА\Desktop\фото 2\photo_2025-11-27_23-28-5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261" y="3916189"/>
            <a:ext cx="2647146" cy="352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ГАЛИНА\Desktop\фото 2\photo_2025-11-27_23-29-0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641662"/>
            <a:ext cx="2895600" cy="1812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0094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152400"/>
            <a:ext cx="8686800" cy="609600"/>
          </a:xfrm>
          <a:noFill/>
        </p:spPr>
        <p:txBody>
          <a:bodyPr>
            <a:normAutofit fontScale="90000"/>
          </a:bodyPr>
          <a:lstStyle/>
          <a:p>
            <a:pPr algn="ctr">
              <a:lnSpc>
                <a:spcPct val="80000"/>
              </a:lnSpc>
            </a:pPr>
            <a:r>
              <a:rPr lang="ru-RU" altLang="ru-RU" sz="4000" b="1" dirty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Продукт проектной деятельности</a:t>
            </a:r>
            <a:r>
              <a:rPr lang="ru-RU" altLang="ru-RU" b="1" dirty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b="1" dirty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>
                <a:ln w="12700">
                  <a:solidFill>
                    <a:schemeClr val="tx1"/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000" b="1" dirty="0">
                <a:ln w="12700">
                  <a:solidFill>
                    <a:schemeClr val="tx1"/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6627" name="Содержимое 2"/>
          <p:cNvSpPr>
            <a:spLocks noGrp="1"/>
          </p:cNvSpPr>
          <p:nvPr>
            <p:ph idx="4294967295"/>
          </p:nvPr>
        </p:nvSpPr>
        <p:spPr>
          <a:xfrm>
            <a:off x="457200" y="762000"/>
            <a:ext cx="8229600" cy="533400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None/>
            </a:pPr>
            <a:r>
              <a:rPr lang="ru-RU" altLang="ru-RU" sz="2800" dirty="0" smtClean="0">
                <a:ln w="0"/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Поздравление с Днём Матери</a:t>
            </a:r>
            <a:endParaRPr lang="ru-RU" altLang="ru-RU" sz="2800" dirty="0">
              <a:ln w="0"/>
              <a:solidFill>
                <a:srgbClr val="FF0066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146" name="Picture 2" descr="C:\Users\ГАЛИНА\Desktop\фото 2\photo_2025-11-28_00-18-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398814"/>
            <a:ext cx="6629400" cy="363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355126"/>
            <a:ext cx="8305800" cy="838200"/>
          </a:xfrm>
          <a:noFill/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СПАСИБО ЗА ВНИМАНИЕ!</a:t>
            </a:r>
            <a:endParaRPr lang="ru-RU" sz="4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57200" y="1687204"/>
            <a:ext cx="8007350" cy="4191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rPr>
              <a:t> </a:t>
            </a:r>
            <a:endParaRPr lang="ru-RU" altLang="ru-RU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1"/>
            <a:ext cx="9144000" cy="61680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485</TotalTime>
  <Words>593</Words>
  <Application>Microsoft Office PowerPoint</Application>
  <PresentationFormat>Экран (4:3)</PresentationFormat>
  <Paragraphs>84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Franklin Gothic Book</vt:lpstr>
      <vt:lpstr>Times New Roman</vt:lpstr>
      <vt:lpstr>Trebuchet MS</vt:lpstr>
      <vt:lpstr>Wingdings</vt:lpstr>
      <vt:lpstr>Wingdings 3</vt:lpstr>
      <vt:lpstr>Грань</vt:lpstr>
      <vt:lpstr>Презентация PowerPoint</vt:lpstr>
      <vt:lpstr>Семья</vt:lpstr>
      <vt:lpstr>Актуальность проекта</vt:lpstr>
      <vt:lpstr>Проблема, цель, задачи проекта.</vt:lpstr>
      <vt:lpstr>   Ожидаемые результаты проекта</vt:lpstr>
      <vt:lpstr>Презентация PowerPoint</vt:lpstr>
      <vt:lpstr>Мероприятия, проведённые в ходе                           реализации проекта.  Беседы с детьми: «Выходной день в моей семье» «Как я помогаю дома» «Кем работают твои родители»  Дидактические игры: «Сложи картинку» «Закончи предложение»  «Назови как тебя дома ласково называют?»  </vt:lpstr>
      <vt:lpstr>Мероприятия, проведённые в ходе                           реализации проекта. </vt:lpstr>
      <vt:lpstr>Мероприятия, проведённые в ходе                           реализации проекта. </vt:lpstr>
      <vt:lpstr>Мероприятия, проведённые в ходе                           реализации проекта. </vt:lpstr>
      <vt:lpstr>Мероприятия, проведённые в ходе                           реализации проекта. </vt:lpstr>
      <vt:lpstr>Мероприятия, проведённые в ходе                           реализации проекта. </vt:lpstr>
      <vt:lpstr>Мероприятия, проведённые в ходе                           реализации проекта. </vt:lpstr>
      <vt:lpstr>Мероприятия, проведённые в ходе                           реализации проекта. </vt:lpstr>
      <vt:lpstr>Мероприятия, проведённые в ходе                           реализации проекта. </vt:lpstr>
      <vt:lpstr>Мероприятия, проведённые в ходе                           реализации проекта. </vt:lpstr>
      <vt:lpstr>Продукт проектной деятельности  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капора</dc:creator>
  <cp:lastModifiedBy>home</cp:lastModifiedBy>
  <cp:revision>38</cp:revision>
  <cp:lastPrinted>1601-01-01T00:00:00Z</cp:lastPrinted>
  <dcterms:created xsi:type="dcterms:W3CDTF">1601-01-01T00:00:00Z</dcterms:created>
  <dcterms:modified xsi:type="dcterms:W3CDTF">2025-11-28T11:23:47Z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