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4" r:id="rId2"/>
    <p:sldId id="276" r:id="rId3"/>
    <p:sldId id="259" r:id="rId4"/>
    <p:sldId id="257" r:id="rId5"/>
    <p:sldId id="300" r:id="rId6"/>
    <p:sldId id="301" r:id="rId7"/>
    <p:sldId id="258" r:id="rId8"/>
    <p:sldId id="321" r:id="rId9"/>
    <p:sldId id="298" r:id="rId10"/>
    <p:sldId id="309" r:id="rId11"/>
    <p:sldId id="320" r:id="rId12"/>
    <p:sldId id="319" r:id="rId13"/>
    <p:sldId id="303" r:id="rId14"/>
    <p:sldId id="306" r:id="rId15"/>
    <p:sldId id="307" r:id="rId16"/>
    <p:sldId id="314" r:id="rId17"/>
    <p:sldId id="299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F45C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29" autoAdjust="0"/>
    <p:restoredTop sz="94660"/>
  </p:normalViewPr>
  <p:slideViewPr>
    <p:cSldViewPr>
      <p:cViewPr>
        <p:scale>
          <a:sx n="94" d="100"/>
          <a:sy n="94" d="100"/>
        </p:scale>
        <p:origin x="-672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889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110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311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234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43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702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856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928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378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030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183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04457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2916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195391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8797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2886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964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523C7E5-FE15-4952-B809-67C81D1AC05A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A6A6A00-2874-40A0-8948-FBA3380E3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3304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28092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«Семья и семейные традиции»  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4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на\Desktop\im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9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10770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59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683568" y="260648"/>
            <a:ext cx="7776864" cy="4296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u="sng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Паспорт  </a:t>
            </a: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проекта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Тип проекта: Информационно-познавательный,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творческий, краткосрочный.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Продолжительность: 1 месяц (ноябрь).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3.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Участники проекта: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педагоги,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подготовительной  группы, родители.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537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67544" y="130534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524" y="188640"/>
            <a:ext cx="8676964" cy="5114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Сформировать у детей понятие «Семья», «Семейные традиции и ценности», способствовать развитию любви, внимания и уважения к своим близким.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-Привлечь родителей к совместной деятельности по теме проекта.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-Способствовать развитию интереса к семье и ее традициям.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-Создать условия для формирования нравственных ценностей.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-Доброе отношение и уважение к членам семьи.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-Воспитывать гордость за родителей и уважение к ним.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-Поощрять творческие проявления в ролевых играх,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изодеятельности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др. </a:t>
            </a:r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видах деятельности.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09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611560" y="116632"/>
            <a:ext cx="7992888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современном обществе, характеризующимся высокой активностью, душевными затратами, дефицитом человеческого тепла и внимания, теряется связь поколений, семья перестает быть крепостью и опорой для ее членов, забываются традиции, обычаи, прошлое.</a:t>
            </a:r>
          </a:p>
          <a:p>
            <a:pPr>
              <a:spcAft>
                <a:spcPts val="1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Постепенно ослабевает воспитательный потенциал семьи. Дети не имеют достаточных знаний о членах своей семьи. Но есть семейные традиции, которые родители и дети повторяют из года в год, а иногда – из поколения в поколение. Такие обычаи объединяют домочадцев. </a:t>
            </a:r>
          </a:p>
          <a:p>
            <a:pPr>
              <a:spcAft>
                <a:spcPts val="1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>
              <a:spcAft>
                <a:spcPts val="100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76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95536" y="476672"/>
            <a:ext cx="820891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Предполагаемый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узнают больше о своих родных и близких.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Родители и дети будут больше проводить времени в совместном творчестве.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В семьях появятся свои традиции.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0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67544" y="260648"/>
            <a:ext cx="83529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проекта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этап.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Подготовительный.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Изучение литературы. </a:t>
            </a:r>
          </a:p>
          <a:p>
            <a:pPr marL="457200" indent="-457200">
              <a:buAutoNum type="arabicPeriod" startAt="2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Анкетирование родителей.</a:t>
            </a:r>
          </a:p>
          <a:p>
            <a:pPr marL="457200" indent="-457200">
              <a:buFontTx/>
              <a:buAutoNum type="arabicPeriod" startAt="2"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Сбор материалов, фотографий.</a:t>
            </a:r>
          </a:p>
          <a:p>
            <a:pPr marL="457200" indent="-457200">
              <a:buFontTx/>
              <a:buAutoNum type="arabicPeriod" startAt="2"/>
            </a:pP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этап. Основной. (творческий).</a:t>
            </a:r>
          </a:p>
          <a:p>
            <a:pPr marL="457200" indent="-45720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1.Беседы «что такое семья?», «Кто в семье главный?», «Как мы проводим выходные».</a:t>
            </a:r>
          </a:p>
          <a:p>
            <a:pPr marL="457200" indent="-457200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76409737547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596" y="2928934"/>
            <a:ext cx="3857652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17640973755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357562"/>
            <a:ext cx="3929090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86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Любимые выходные.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1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17640973754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500174"/>
            <a:ext cx="3953409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176409737576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2357430"/>
            <a:ext cx="4000528" cy="400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Художественное творчество: « Моя семья», « Цветы для бабушки», «Портрет».</a:t>
            </a:r>
          </a:p>
          <a:p>
            <a:pPr marL="457200" indent="-45720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Аппликация «Подарок для брата и сестры», Звезда для дедушки».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«Наш дом».</a:t>
            </a:r>
          </a:p>
          <a:p>
            <a:pPr marL="457200" indent="-457200">
              <a:buFontTx/>
              <a:buAutoNum type="arabicPeriod" startAt="3"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 startAt="3"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764097375530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571612"/>
            <a:ext cx="3929090" cy="3571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 descr="17640973758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2000240"/>
            <a:ext cx="4071948" cy="38576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86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 startAt="3"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7640973755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42852"/>
            <a:ext cx="3714776" cy="35004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17640973756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0"/>
            <a:ext cx="3714758" cy="35004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176409737580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36" y="3786190"/>
            <a:ext cx="3714776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186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179512" y="214290"/>
            <a:ext cx="8712968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Сюжетно-ролевые игры.</a:t>
            </a: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17640973756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000108"/>
            <a:ext cx="7286676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 Консультирование родителей, буклеты и памятки.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1"/>
            <a:ext cx="8712968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my_image_280.jpg"/>
          <p:cNvPicPr>
            <a:picLocks noChangeAspect="1"/>
          </p:cNvPicPr>
          <p:nvPr/>
        </p:nvPicPr>
        <p:blipFill>
          <a:blip r:embed="rId3" cstate="print"/>
          <a:srcRect t="8696" r="12402" b="10870"/>
          <a:stretch>
            <a:fillRect/>
          </a:stretch>
        </p:blipFill>
        <p:spPr>
          <a:xfrm>
            <a:off x="357158" y="785794"/>
            <a:ext cx="3027589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1.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857232"/>
            <a:ext cx="3643338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буклет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3042" y="3929066"/>
            <a:ext cx="4357718" cy="27329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9144000" cy="6715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611560" y="260648"/>
            <a:ext cx="74888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3600" b="1" dirty="0">
              <a:solidFill>
                <a:srgbClr val="002060"/>
              </a:solidFill>
              <a:latin typeface="Times New Roman"/>
            </a:endParaRPr>
          </a:p>
          <a:p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+mj-ea"/>
                <a:cs typeface="+mj-cs"/>
              </a:rPr>
              <a:t>Т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+mj-ea"/>
                <a:cs typeface="+mj-cs"/>
              </a:rPr>
              <a:t>радиции семьи 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+mj-ea"/>
                <a:cs typeface="+mj-cs"/>
              </a:rPr>
              <a:t>- это духовная атмосфера </a:t>
            </a: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+mj-ea"/>
                <a:cs typeface="+mj-cs"/>
              </a:rPr>
              <a:t>дома, это действие или порядок вещей устоявшихся временем, повторяющихся в неизменном виде раз за разом. Это то, к чему привыкаешь и что воспринимаешь как должное</a:t>
            </a:r>
            <a:r>
              <a:rPr lang="ru-RU" sz="2000" b="1" dirty="0" smtClean="0">
                <a:solidFill>
                  <a:srgbClr val="5504F8"/>
                </a:solidFill>
                <a:latin typeface="Times New Roman"/>
                <a:ea typeface="+mj-ea"/>
                <a:cs typeface="+mj-cs"/>
              </a:rPr>
              <a:t>.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Традиция семьи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Беденко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 Егора.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Любят всей семьей путешествовать.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7640973757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3071810"/>
            <a:ext cx="4000528" cy="26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40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Традицией семьи Дани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Шапацкого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стало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празднование православных праздников и подготовка к ним.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1"/>
            <a:ext cx="8712968" cy="302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D:\Качай\20230413_1057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785926"/>
            <a:ext cx="178595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Качай\20230413_0959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785926"/>
            <a:ext cx="309463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HOTO-2025-11-27-15-58-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785926"/>
            <a:ext cx="3143272" cy="342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Традиция семьи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Чупановой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Патимат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1"/>
            <a:ext cx="8712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семье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Патимат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чтут и соблюдают традицию в дни мусульманских праздников собираться за одним столом, готовить национальные блюда. </a:t>
            </a: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7642193288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2143116"/>
            <a:ext cx="5143500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Традиция семьи Ивановой Вероники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00109"/>
            <a:ext cx="871296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семье Вероники есть традиция, вместе с бабушкой и дедушкой , каждый год праздновать день рождение.</a:t>
            </a:r>
          </a:p>
          <a:p>
            <a:pPr marL="60960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lvl="0" indent="-609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800" b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17640973757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1714488"/>
            <a:ext cx="4126244" cy="48577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48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на\Desktop\1613441843_13-p-fon-dlya-prezentatsii-pro-semyu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35292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этап. Заключительный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Оформление выставки рисунков.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Создание презентации по проекту «Семья и семейные традиции» </a:t>
            </a:r>
          </a:p>
          <a:p>
            <a:pPr marL="457200" indent="-457200">
              <a:buAutoNum type="arabicPeriod" startAt="3"/>
            </a:pP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764097375481.jpg"/>
          <p:cNvPicPr>
            <a:picLocks noChangeAspect="1"/>
          </p:cNvPicPr>
          <p:nvPr/>
        </p:nvPicPr>
        <p:blipFill>
          <a:blip r:embed="rId3"/>
          <a:srcRect r="26316"/>
          <a:stretch>
            <a:fillRect/>
          </a:stretch>
        </p:blipFill>
        <p:spPr>
          <a:xfrm>
            <a:off x="428596" y="2285992"/>
            <a:ext cx="4143404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17640973757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3214686"/>
            <a:ext cx="3857652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186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395536" y="476672"/>
            <a:ext cx="849694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проекта:</a:t>
            </a:r>
          </a:p>
          <a:p>
            <a:pPr lvl="0"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У детей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появился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 к т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радициям семьи.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Возникло желание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продолжать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традиции семьи 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будущем.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Родители были заинтересованы </a:t>
            </a:r>
            <a:r>
              <a:rPr lang="ru-RU" sz="2400" b="1" dirty="0">
                <a:solidFill>
                  <a:srgbClr val="002060"/>
                </a:solidFill>
                <a:latin typeface="Times New Roman"/>
              </a:rPr>
              <a:t>и </a:t>
            </a:r>
            <a:r>
              <a:rPr lang="ru-RU" sz="2400" b="1" dirty="0" smtClean="0">
                <a:solidFill>
                  <a:srgbClr val="002060"/>
                </a:solidFill>
                <a:latin typeface="Times New Roman"/>
              </a:rPr>
              <a:t>активно участвовали </a:t>
            </a:r>
            <a:r>
              <a:rPr lang="ru-RU" sz="2400" b="1" dirty="0">
                <a:solidFill>
                  <a:srgbClr val="002060"/>
                </a:solidFill>
                <a:latin typeface="Times New Roman"/>
              </a:rPr>
              <a:t>в реализации проекта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Повысилась педагогическая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компетентность родителей в духовно-нравственном воспитании на основе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традиций семьи.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родителей( кто считал, что у них нет как таковых традиций) возникло желание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свои традиции семьи, чтобы передавать их своим наследникам.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25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1725</TotalTime>
  <Words>456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Сектор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Виктория</cp:lastModifiedBy>
  <cp:revision>178</cp:revision>
  <dcterms:created xsi:type="dcterms:W3CDTF">2022-01-23T09:46:24Z</dcterms:created>
  <dcterms:modified xsi:type="dcterms:W3CDTF">2025-11-28T06:02:15Z</dcterms:modified>
</cp:coreProperties>
</file>